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63" r:id="rId2"/>
    <p:sldId id="285" r:id="rId3"/>
    <p:sldId id="257" r:id="rId4"/>
    <p:sldId id="280" r:id="rId5"/>
    <p:sldId id="281" r:id="rId6"/>
    <p:sldId id="264" r:id="rId7"/>
    <p:sldId id="266" r:id="rId8"/>
    <p:sldId id="265" r:id="rId9"/>
    <p:sldId id="282" r:id="rId10"/>
    <p:sldId id="283" r:id="rId11"/>
    <p:sldId id="284" r:id="rId12"/>
    <p:sldId id="267" r:id="rId13"/>
    <p:sldId id="268" r:id="rId14"/>
    <p:sldId id="286" r:id="rId15"/>
    <p:sldId id="269" r:id="rId16"/>
    <p:sldId id="271" r:id="rId17"/>
    <p:sldId id="273" r:id="rId18"/>
    <p:sldId id="270" r:id="rId19"/>
    <p:sldId id="272" r:id="rId20"/>
    <p:sldId id="276" r:id="rId21"/>
    <p:sldId id="277" r:id="rId22"/>
    <p:sldId id="278" r:id="rId23"/>
    <p:sldId id="275" r:id="rId24"/>
    <p:sldId id="279" r:id="rId2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49A9"/>
    <a:srgbClr val="A8A4D8"/>
    <a:srgbClr val="FFFDFB"/>
    <a:srgbClr val="1F1F1F"/>
    <a:srgbClr val="111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6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CF61FF2C-0126-3B43-B0A9-7EC0856C5C76}" type="datetime1">
              <a:rPr lang="nl-NL"/>
              <a:pPr>
                <a:defRPr/>
              </a:pPr>
              <a:t>17-05-13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613FD92E-E667-0445-BB33-251CC7DA927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312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3" charset="-128"/>
        <a:cs typeface="ＭＳ Ｐゴシック" pitchFamily="-83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3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/>
          <p:nvPr userDrawn="1"/>
        </p:nvSpPr>
        <p:spPr>
          <a:xfrm>
            <a:off x="785813" y="1000125"/>
            <a:ext cx="7816850" cy="5311775"/>
          </a:xfrm>
          <a:custGeom>
            <a:avLst/>
            <a:gdLst>
              <a:gd name="connsiteX0" fmla="*/ 0 w 7816242"/>
              <a:gd name="connsiteY0" fmla="*/ 5311035 h 5311035"/>
              <a:gd name="connsiteX1" fmla="*/ 1853853 w 7816242"/>
              <a:gd name="connsiteY1" fmla="*/ 2555309 h 5311035"/>
              <a:gd name="connsiteX2" fmla="*/ 3594970 w 7816242"/>
              <a:gd name="connsiteY2" fmla="*/ 4672208 h 5311035"/>
              <a:gd name="connsiteX3" fmla="*/ 7816242 w 7816242"/>
              <a:gd name="connsiteY3" fmla="*/ 0 h 5311035"/>
              <a:gd name="connsiteX4" fmla="*/ 7816242 w 7816242"/>
              <a:gd name="connsiteY4" fmla="*/ 0 h 5311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6242" h="5311035">
                <a:moveTo>
                  <a:pt x="0" y="5311035"/>
                </a:moveTo>
                <a:cubicBezTo>
                  <a:pt x="627345" y="3986407"/>
                  <a:pt x="1254691" y="2661780"/>
                  <a:pt x="1853853" y="2555309"/>
                </a:cubicBezTo>
                <a:cubicBezTo>
                  <a:pt x="2453015" y="2448838"/>
                  <a:pt x="2601239" y="5098093"/>
                  <a:pt x="3594970" y="4672208"/>
                </a:cubicBezTo>
                <a:cubicBezTo>
                  <a:pt x="4588701" y="4246323"/>
                  <a:pt x="7816242" y="0"/>
                  <a:pt x="7816242" y="0"/>
                </a:cubicBezTo>
                <a:lnTo>
                  <a:pt x="7816242" y="0"/>
                </a:lnTo>
              </a:path>
            </a:pathLst>
          </a:custGeom>
          <a:ln w="381000">
            <a:solidFill>
              <a:srgbClr val="FF0000">
                <a:alpha val="8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3" name="Rectangle 13"/>
          <p:cNvSpPr>
            <a:spLocks noChangeArrowheads="1"/>
          </p:cNvSpPr>
          <p:nvPr userDrawn="1"/>
        </p:nvSpPr>
        <p:spPr bwMode="auto">
          <a:xfrm>
            <a:off x="0" y="0"/>
            <a:ext cx="9144000" cy="1000125"/>
          </a:xfrm>
          <a:prstGeom prst="rect">
            <a:avLst/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  <a:latin typeface="Calibri" pitchFamily="-83" charset="0"/>
              <a:ea typeface="Arial" pitchFamily="-83" charset="0"/>
              <a:cs typeface="Arial" pitchFamily="-83" charset="0"/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TextBox 10"/>
          <p:cNvSpPr txBox="1">
            <a:spLocks noChangeArrowheads="1"/>
          </p:cNvSpPr>
          <p:nvPr userDrawn="1"/>
        </p:nvSpPr>
        <p:spPr bwMode="auto">
          <a:xfrm>
            <a:off x="3825875" y="6553200"/>
            <a:ext cx="1462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>
                <a:solidFill>
                  <a:schemeClr val="bg1"/>
                </a:solidFill>
                <a:latin typeface="Calibri" charset="0"/>
                <a:cs typeface="Arial" charset="0"/>
              </a:rPr>
              <a:t>© GamingWorks</a:t>
            </a:r>
          </a:p>
        </p:txBody>
      </p:sp>
      <p:pic>
        <p:nvPicPr>
          <p:cNvPr id="8" name="Picture 14" descr="GamingWorksLogo3D-transparant-op-donker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09550"/>
            <a:ext cx="266700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4" descr="GamingWorksLogo3D-transparant-op-donker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484696"/>
            <a:ext cx="750912" cy="531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405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/>
          <p:nvPr userDrawn="1"/>
        </p:nvSpPr>
        <p:spPr>
          <a:xfrm>
            <a:off x="785813" y="1000125"/>
            <a:ext cx="7816850" cy="5311775"/>
          </a:xfrm>
          <a:custGeom>
            <a:avLst/>
            <a:gdLst>
              <a:gd name="connsiteX0" fmla="*/ 0 w 7816242"/>
              <a:gd name="connsiteY0" fmla="*/ 5311035 h 5311035"/>
              <a:gd name="connsiteX1" fmla="*/ 1853853 w 7816242"/>
              <a:gd name="connsiteY1" fmla="*/ 2555309 h 5311035"/>
              <a:gd name="connsiteX2" fmla="*/ 3594970 w 7816242"/>
              <a:gd name="connsiteY2" fmla="*/ 4672208 h 5311035"/>
              <a:gd name="connsiteX3" fmla="*/ 7816242 w 7816242"/>
              <a:gd name="connsiteY3" fmla="*/ 0 h 5311035"/>
              <a:gd name="connsiteX4" fmla="*/ 7816242 w 7816242"/>
              <a:gd name="connsiteY4" fmla="*/ 0 h 5311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6242" h="5311035">
                <a:moveTo>
                  <a:pt x="0" y="5311035"/>
                </a:moveTo>
                <a:cubicBezTo>
                  <a:pt x="627345" y="3986407"/>
                  <a:pt x="1254691" y="2661780"/>
                  <a:pt x="1853853" y="2555309"/>
                </a:cubicBezTo>
                <a:cubicBezTo>
                  <a:pt x="2453015" y="2448838"/>
                  <a:pt x="2601239" y="5098093"/>
                  <a:pt x="3594970" y="4672208"/>
                </a:cubicBezTo>
                <a:cubicBezTo>
                  <a:pt x="4588701" y="4246323"/>
                  <a:pt x="7816242" y="0"/>
                  <a:pt x="7816242" y="0"/>
                </a:cubicBezTo>
                <a:lnTo>
                  <a:pt x="7816242" y="0"/>
                </a:lnTo>
              </a:path>
            </a:pathLst>
          </a:custGeom>
          <a:ln w="381000">
            <a:solidFill>
              <a:srgbClr val="FF0000">
                <a:alpha val="8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ea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5256584" cy="740030"/>
          </a:xfrm>
          <a:prstGeom prst="rect">
            <a:avLst/>
          </a:prstGeom>
        </p:spPr>
        <p:txBody>
          <a:bodyPr/>
          <a:lstStyle>
            <a:lvl1pPr algn="r">
              <a:defRPr sz="3200" b="1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244408" y="6448251"/>
            <a:ext cx="7143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000" b="1" smtClean="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1055042A-B40B-6E4D-98CC-7D378A54F424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053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0"/>
            <a:ext cx="9144000" cy="1000125"/>
          </a:xfrm>
          <a:prstGeom prst="rect">
            <a:avLst/>
          </a:prstGeom>
          <a:gradFill rotWithShape="1">
            <a:gsLst>
              <a:gs pos="0">
                <a:srgbClr val="3A7CCB"/>
              </a:gs>
              <a:gs pos="20000">
                <a:srgbClr val="3C7BC7"/>
              </a:gs>
              <a:gs pos="100000">
                <a:srgbClr val="2C5D98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  <a:latin typeface="Calibri" pitchFamily="-83" charset="0"/>
              <a:ea typeface="Arial" pitchFamily="-83" charset="0"/>
              <a:cs typeface="Arial" pitchFamily="-83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28" name="TextBox 9"/>
          <p:cNvSpPr txBox="1">
            <a:spLocks noChangeArrowheads="1"/>
          </p:cNvSpPr>
          <p:nvPr/>
        </p:nvSpPr>
        <p:spPr bwMode="auto">
          <a:xfrm>
            <a:off x="3825875" y="6553200"/>
            <a:ext cx="1462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>
                <a:solidFill>
                  <a:schemeClr val="bg1"/>
                </a:solidFill>
                <a:latin typeface="Calibri" charset="0"/>
                <a:cs typeface="Arial" charset="0"/>
              </a:rPr>
              <a:t>© GamingWorks</a:t>
            </a:r>
          </a:p>
        </p:txBody>
      </p:sp>
      <p:pic>
        <p:nvPicPr>
          <p:cNvPr id="1029" name="Picture 7" descr="GamingWorksLogo3D-transparant-op-donker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09550"/>
            <a:ext cx="266700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53" r:id="rId1"/>
    <p:sldLayoutId id="2147484454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pitchFamily="34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83" charset="-128"/>
          <a:cs typeface="ＭＳ Ｐゴシック" pitchFamily="-83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83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83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amingworks.nl" TargetMode="External"/><Relationship Id="rId3" Type="http://schemas.openxmlformats.org/officeDocument/2006/relationships/hyperlink" Target="mailto:j.schilt@gamingworks.n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4800" dirty="0" smtClean="0"/>
              <a:t>Make Your Projects Better </a:t>
            </a:r>
          </a:p>
          <a:p>
            <a:pPr marL="0" indent="0" algn="ctr">
              <a:buNone/>
            </a:pPr>
            <a:r>
              <a:rPr lang="en-GB" sz="4800" dirty="0" smtClean="0"/>
              <a:t>by Learning Processes</a:t>
            </a:r>
          </a:p>
          <a:p>
            <a:pPr marL="0" indent="0" algn="ctr">
              <a:buNone/>
            </a:pPr>
            <a:r>
              <a:rPr lang="en-GB" sz="2800" dirty="0" smtClean="0"/>
              <a:t>Jan </a:t>
            </a:r>
            <a:r>
              <a:rPr lang="en-GB" sz="2800" dirty="0" smtClean="0"/>
              <a:t>Schilt </a:t>
            </a:r>
            <a:r>
              <a:rPr lang="en-GB" sz="2800" dirty="0" smtClean="0"/>
              <a:t>– </a:t>
            </a:r>
            <a:r>
              <a:rPr lang="en-GB" sz="2800" dirty="0" err="1" smtClean="0"/>
              <a:t>GamingWorks</a:t>
            </a:r>
            <a:endParaRPr lang="en-GB" sz="2800" dirty="0" smtClean="0"/>
          </a:p>
          <a:p>
            <a:pPr marL="0" indent="0" algn="ctr">
              <a:buNone/>
            </a:pPr>
            <a:r>
              <a:rPr lang="en-GB" sz="2800" dirty="0" smtClean="0"/>
              <a:t>MSc HRD</a:t>
            </a:r>
          </a:p>
          <a:p>
            <a:pPr marL="0" indent="0" algn="ctr">
              <a:buNone/>
            </a:pPr>
            <a:endParaRPr lang="en-GB" sz="28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55042A-B40B-6E4D-98CC-7D378A54F42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88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from this morning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THINK : Success Factors</a:t>
            </a:r>
          </a:p>
          <a:p>
            <a:pPr>
              <a:buFontTx/>
              <a:buChar char="-"/>
            </a:pPr>
            <a:r>
              <a:rPr lang="en-GB" sz="2800" dirty="0" smtClean="0"/>
              <a:t>Give whole PM team time to learn</a:t>
            </a:r>
          </a:p>
          <a:p>
            <a:pPr lvl="1">
              <a:buFontTx/>
              <a:buChar char="-"/>
            </a:pPr>
            <a:r>
              <a:rPr lang="en-GB" sz="2400" dirty="0" smtClean="0"/>
              <a:t>Training, Kick off </a:t>
            </a:r>
            <a:r>
              <a:rPr lang="en-GB" sz="2400" dirty="0" err="1" smtClean="0"/>
              <a:t>etc</a:t>
            </a:r>
            <a:endParaRPr lang="en-GB" sz="2400" dirty="0" smtClean="0"/>
          </a:p>
          <a:p>
            <a:pPr>
              <a:buFontTx/>
              <a:buChar char="-"/>
            </a:pPr>
            <a:r>
              <a:rPr lang="en-GB" sz="2800" dirty="0" smtClean="0"/>
              <a:t>Communicate expectations, roles, responsibilities AND AGREE, YES means YES</a:t>
            </a:r>
          </a:p>
          <a:p>
            <a:pPr>
              <a:buFontTx/>
              <a:buChar char="-"/>
            </a:pPr>
            <a:r>
              <a:rPr lang="en-GB" sz="2800" dirty="0" smtClean="0"/>
              <a:t>Use Work Packages, Tolerances, Empowerment to control and steer project on the execution level</a:t>
            </a:r>
          </a:p>
          <a:p>
            <a:pPr>
              <a:buFontTx/>
              <a:buChar char="-"/>
            </a:pPr>
            <a:r>
              <a:rPr lang="en-GB" sz="2800" dirty="0" smtClean="0"/>
              <a:t>Remove useless activities, double roles and responsibilities</a:t>
            </a:r>
          </a:p>
          <a:p>
            <a:pPr>
              <a:buFontTx/>
              <a:buChar char="-"/>
            </a:pPr>
            <a:r>
              <a:rPr lang="en-GB" sz="2800" dirty="0" smtClean="0"/>
              <a:t>Use PMO / PA to prepare decisions </a:t>
            </a:r>
            <a:endParaRPr lang="en-GB" sz="28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55042A-B40B-6E4D-98CC-7D378A54F42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4208" y="908720"/>
            <a:ext cx="2484162" cy="153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386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from this morning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DECIDE :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COMMITMENT FROM EACH ROLE TO DO WHAT WE AGREED…..</a:t>
            </a:r>
            <a:endParaRPr lang="en-GB" sz="28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55042A-B40B-6E4D-98CC-7D378A54F42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4208" y="908720"/>
            <a:ext cx="2484162" cy="153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064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7704" y="188640"/>
            <a:ext cx="6912768" cy="740030"/>
          </a:xfrm>
        </p:spPr>
        <p:txBody>
          <a:bodyPr/>
          <a:lstStyle/>
          <a:p>
            <a:r>
              <a:rPr lang="nl-NL" dirty="0" err="1" smtClean="0"/>
              <a:t>About</a:t>
            </a:r>
            <a:r>
              <a:rPr lang="nl-NL" dirty="0" smtClean="0"/>
              <a:t> Learning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55042A-B40B-6E4D-98CC-7D378A54F42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9" name="Rounded Rectangle 6"/>
          <p:cNvSpPr/>
          <p:nvPr/>
        </p:nvSpPr>
        <p:spPr bwMode="auto">
          <a:xfrm>
            <a:off x="6813550" y="2276872"/>
            <a:ext cx="1357313" cy="7858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nl-NL" b="1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rPr>
              <a:t>OUTCOME</a:t>
            </a:r>
            <a:endParaRPr lang="nl-NL" b="1" dirty="0">
              <a:solidFill>
                <a:srgbClr val="000000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10" name="Rounded Rectangle 7"/>
          <p:cNvSpPr/>
          <p:nvPr/>
        </p:nvSpPr>
        <p:spPr bwMode="auto">
          <a:xfrm>
            <a:off x="5241925" y="2276872"/>
            <a:ext cx="1357313" cy="78581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nl-NL" b="1"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rPr>
              <a:t>BEHAVIOR</a:t>
            </a:r>
          </a:p>
        </p:txBody>
      </p:sp>
      <p:sp>
        <p:nvSpPr>
          <p:cNvPr id="11" name="Rounded Rectangle 8"/>
          <p:cNvSpPr/>
          <p:nvPr/>
        </p:nvSpPr>
        <p:spPr bwMode="auto">
          <a:xfrm>
            <a:off x="3670300" y="2276872"/>
            <a:ext cx="1357313" cy="7858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nl-NL" b="1"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rPr>
              <a:t>RULES</a:t>
            </a:r>
          </a:p>
        </p:txBody>
      </p:sp>
      <p:sp>
        <p:nvSpPr>
          <p:cNvPr id="12" name="Rounded Rectangle 9"/>
          <p:cNvSpPr/>
          <p:nvPr/>
        </p:nvSpPr>
        <p:spPr bwMode="auto">
          <a:xfrm>
            <a:off x="2098675" y="2276872"/>
            <a:ext cx="1357313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nl-NL" b="1"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rPr>
              <a:t>ATTITUDE</a:t>
            </a:r>
          </a:p>
        </p:txBody>
      </p:sp>
      <p:sp>
        <p:nvSpPr>
          <p:cNvPr id="13" name="Rounded Rectangle 10"/>
          <p:cNvSpPr/>
          <p:nvPr/>
        </p:nvSpPr>
        <p:spPr bwMode="auto">
          <a:xfrm>
            <a:off x="571500" y="2276872"/>
            <a:ext cx="1357313" cy="785813"/>
          </a:xfrm>
          <a:prstGeom prst="round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nl-NL" b="1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rPr>
              <a:t>PRINCIPLES</a:t>
            </a:r>
            <a:endParaRPr lang="nl-NL" b="1" dirty="0">
              <a:solidFill>
                <a:srgbClr val="000000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14" name="Flowchart: Decision 11"/>
          <p:cNvSpPr/>
          <p:nvPr/>
        </p:nvSpPr>
        <p:spPr bwMode="auto">
          <a:xfrm>
            <a:off x="6673850" y="3205560"/>
            <a:ext cx="1643063" cy="128587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nl-NL" b="1"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rPr>
              <a:t>OK?</a:t>
            </a:r>
          </a:p>
        </p:txBody>
      </p:sp>
      <p:cxnSp>
        <p:nvCxnSpPr>
          <p:cNvPr id="15" name="Straight Connector 12"/>
          <p:cNvCxnSpPr>
            <a:stCxn id="9" idx="2"/>
            <a:endCxn id="14" idx="0"/>
          </p:cNvCxnSpPr>
          <p:nvPr/>
        </p:nvCxnSpPr>
        <p:spPr bwMode="auto">
          <a:xfrm rot="16200000" flipH="1">
            <a:off x="7423150" y="3132535"/>
            <a:ext cx="142875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3"/>
          <p:cNvCxnSpPr>
            <a:stCxn id="14" idx="3"/>
          </p:cNvCxnSpPr>
          <p:nvPr/>
        </p:nvCxnSpPr>
        <p:spPr bwMode="auto">
          <a:xfrm>
            <a:off x="8316913" y="3848497"/>
            <a:ext cx="3270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3"/>
          <p:cNvSpPr txBox="1">
            <a:spLocks noChangeArrowheads="1"/>
          </p:cNvSpPr>
          <p:nvPr/>
        </p:nvSpPr>
        <p:spPr bwMode="auto">
          <a:xfrm>
            <a:off x="8215313" y="3562747"/>
            <a:ext cx="51809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800">
                <a:solidFill>
                  <a:srgbClr val="000000"/>
                </a:solidFill>
                <a:latin typeface="Calibri" charset="0"/>
              </a:rPr>
              <a:t>YES</a:t>
            </a:r>
          </a:p>
        </p:txBody>
      </p:sp>
      <p:cxnSp>
        <p:nvCxnSpPr>
          <p:cNvPr id="18" name="Straight Connector 15"/>
          <p:cNvCxnSpPr>
            <a:stCxn id="14" idx="2"/>
          </p:cNvCxnSpPr>
          <p:nvPr/>
        </p:nvCxnSpPr>
        <p:spPr bwMode="auto">
          <a:xfrm rot="16200000" flipH="1">
            <a:off x="7248526" y="4739084"/>
            <a:ext cx="500062" cy="47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6"/>
          <p:cNvCxnSpPr/>
          <p:nvPr/>
        </p:nvCxnSpPr>
        <p:spPr bwMode="auto">
          <a:xfrm rot="10800000">
            <a:off x="5929313" y="4991497"/>
            <a:ext cx="15716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7"/>
          <p:cNvCxnSpPr>
            <a:endCxn id="10" idx="2"/>
          </p:cNvCxnSpPr>
          <p:nvPr/>
        </p:nvCxnSpPr>
        <p:spPr bwMode="auto">
          <a:xfrm rot="16200000" flipV="1">
            <a:off x="4960938" y="4023122"/>
            <a:ext cx="1928812" cy="7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ight Arrow 18"/>
          <p:cNvSpPr/>
          <p:nvPr/>
        </p:nvSpPr>
        <p:spPr bwMode="auto">
          <a:xfrm>
            <a:off x="6500813" y="2521347"/>
            <a:ext cx="428625" cy="285750"/>
          </a:xfrm>
          <a:prstGeom prst="right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b="1">
              <a:solidFill>
                <a:srgbClr val="000000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22" name="TextBox 28"/>
          <p:cNvSpPr txBox="1">
            <a:spLocks noChangeArrowheads="1"/>
          </p:cNvSpPr>
          <p:nvPr/>
        </p:nvSpPr>
        <p:spPr bwMode="auto">
          <a:xfrm>
            <a:off x="6858000" y="4562872"/>
            <a:ext cx="485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800">
                <a:solidFill>
                  <a:srgbClr val="000000"/>
                </a:solidFill>
                <a:latin typeface="Calibri" charset="0"/>
              </a:rPr>
              <a:t>NO</a:t>
            </a:r>
          </a:p>
        </p:txBody>
      </p:sp>
      <p:cxnSp>
        <p:nvCxnSpPr>
          <p:cNvPr id="23" name="Straight Connector 20"/>
          <p:cNvCxnSpPr/>
          <p:nvPr/>
        </p:nvCxnSpPr>
        <p:spPr bwMode="auto">
          <a:xfrm rot="10800000">
            <a:off x="4357688" y="4991497"/>
            <a:ext cx="15716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1"/>
          <p:cNvCxnSpPr/>
          <p:nvPr/>
        </p:nvCxnSpPr>
        <p:spPr bwMode="auto">
          <a:xfrm rot="16200000" flipV="1">
            <a:off x="3389313" y="4023122"/>
            <a:ext cx="1928812" cy="7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2"/>
          <p:cNvCxnSpPr/>
          <p:nvPr/>
        </p:nvCxnSpPr>
        <p:spPr bwMode="auto">
          <a:xfrm rot="10800000">
            <a:off x="2794000" y="4991497"/>
            <a:ext cx="15716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3"/>
          <p:cNvCxnSpPr/>
          <p:nvPr/>
        </p:nvCxnSpPr>
        <p:spPr bwMode="auto">
          <a:xfrm rot="16200000" flipV="1">
            <a:off x="1825626" y="4023122"/>
            <a:ext cx="1928812" cy="79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 bwMode="auto">
          <a:xfrm rot="10800000">
            <a:off x="1222375" y="4991497"/>
            <a:ext cx="15716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5"/>
          <p:cNvCxnSpPr/>
          <p:nvPr/>
        </p:nvCxnSpPr>
        <p:spPr bwMode="auto">
          <a:xfrm rot="16200000" flipV="1">
            <a:off x="254001" y="4023122"/>
            <a:ext cx="1928812" cy="79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ight Arrow 26"/>
          <p:cNvSpPr/>
          <p:nvPr/>
        </p:nvSpPr>
        <p:spPr bwMode="auto">
          <a:xfrm>
            <a:off x="4929188" y="2518172"/>
            <a:ext cx="428625" cy="285750"/>
          </a:xfrm>
          <a:prstGeom prst="right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b="1">
              <a:solidFill>
                <a:srgbClr val="000000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30" name="Right Arrow 27"/>
          <p:cNvSpPr/>
          <p:nvPr/>
        </p:nvSpPr>
        <p:spPr bwMode="auto">
          <a:xfrm>
            <a:off x="3357563" y="2518172"/>
            <a:ext cx="428625" cy="285750"/>
          </a:xfrm>
          <a:prstGeom prst="right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b="1">
              <a:solidFill>
                <a:srgbClr val="000000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31" name="Right Arrow 28"/>
          <p:cNvSpPr/>
          <p:nvPr/>
        </p:nvSpPr>
        <p:spPr bwMode="auto">
          <a:xfrm>
            <a:off x="1800225" y="2518172"/>
            <a:ext cx="428625" cy="285750"/>
          </a:xfrm>
          <a:prstGeom prst="right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b="1">
              <a:solidFill>
                <a:srgbClr val="000000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111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336704" cy="740030"/>
          </a:xfrm>
        </p:spPr>
        <p:txBody>
          <a:bodyPr/>
          <a:lstStyle/>
          <a:p>
            <a:r>
              <a:rPr lang="en-GB" dirty="0" smtClean="0"/>
              <a:t>Where can we learn in Projects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?????????????????????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55042A-B40B-6E4D-98CC-7D378A54F42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967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336704" cy="740030"/>
          </a:xfrm>
        </p:spPr>
        <p:txBody>
          <a:bodyPr/>
          <a:lstStyle/>
          <a:p>
            <a:r>
              <a:rPr lang="en-GB" dirty="0" smtClean="0"/>
              <a:t>Where can we learn in Projects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Project Start Up</a:t>
            </a:r>
          </a:p>
          <a:p>
            <a:r>
              <a:rPr lang="en-GB" dirty="0" smtClean="0"/>
              <a:t>Project team sessions</a:t>
            </a:r>
          </a:p>
          <a:p>
            <a:r>
              <a:rPr lang="en-GB" dirty="0" smtClean="0"/>
              <a:t>Project improvement sessions</a:t>
            </a:r>
          </a:p>
          <a:p>
            <a:r>
              <a:rPr lang="en-GB" dirty="0" smtClean="0"/>
              <a:t>One-to-one sessions PM - Employee</a:t>
            </a:r>
          </a:p>
          <a:p>
            <a:r>
              <a:rPr lang="en-GB" dirty="0" smtClean="0"/>
              <a:t>Project steering committees</a:t>
            </a:r>
          </a:p>
          <a:p>
            <a:r>
              <a:rPr lang="en-GB" dirty="0" smtClean="0"/>
              <a:t>Project closure sessions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55042A-B40B-6E4D-98CC-7D378A54F42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39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336704" cy="740030"/>
          </a:xfrm>
        </p:spPr>
        <p:txBody>
          <a:bodyPr/>
          <a:lstStyle/>
          <a:p>
            <a:r>
              <a:rPr lang="en-GB" dirty="0" smtClean="0"/>
              <a:t>How can we learn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Project Start Up</a:t>
            </a:r>
          </a:p>
          <a:p>
            <a:pPr lvl="1"/>
            <a:r>
              <a:rPr lang="en-GB" dirty="0" smtClean="0"/>
              <a:t>We use lessons learned from previous projects (project closure)</a:t>
            </a:r>
          </a:p>
          <a:p>
            <a:pPr lvl="1"/>
            <a:r>
              <a:rPr lang="en-GB" dirty="0" smtClean="0"/>
              <a:t>We teach participants the ‘way we want to run this project’ (principles, attitudes, behaviours). &gt; kick off </a:t>
            </a:r>
            <a:r>
              <a:rPr lang="en-GB" dirty="0" smtClean="0"/>
              <a:t>session</a:t>
            </a:r>
          </a:p>
          <a:p>
            <a:pPr marL="457200" lvl="1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55042A-B40B-6E4D-98CC-7D378A54F42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295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336704" cy="740030"/>
          </a:xfrm>
        </p:spPr>
        <p:txBody>
          <a:bodyPr/>
          <a:lstStyle/>
          <a:p>
            <a:r>
              <a:rPr lang="en-GB" dirty="0" smtClean="0"/>
              <a:t>Where can we learn in Projects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Project team sessions</a:t>
            </a:r>
          </a:p>
          <a:p>
            <a:r>
              <a:rPr lang="en-GB" dirty="0" smtClean="0"/>
              <a:t>One-to-one sessions PM – Employee</a:t>
            </a:r>
          </a:p>
          <a:p>
            <a:pPr lvl="1"/>
            <a:r>
              <a:rPr lang="en-GB" dirty="0" smtClean="0"/>
              <a:t>Check the outcome, happy?</a:t>
            </a:r>
          </a:p>
          <a:p>
            <a:pPr lvl="1"/>
            <a:r>
              <a:rPr lang="en-GB" dirty="0" smtClean="0"/>
              <a:t>Root cause? P,A,R,B?</a:t>
            </a:r>
          </a:p>
          <a:p>
            <a:pPr lvl="1"/>
            <a:r>
              <a:rPr lang="en-GB" dirty="0" smtClean="0"/>
              <a:t>Interventions on the right level</a:t>
            </a:r>
          </a:p>
          <a:p>
            <a:pPr lvl="1"/>
            <a:r>
              <a:rPr lang="en-GB" dirty="0" smtClean="0"/>
              <a:t>As PM &gt; use this to analyse</a:t>
            </a:r>
          </a:p>
          <a:p>
            <a:pPr lvl="1"/>
            <a:r>
              <a:rPr lang="en-GB" dirty="0" smtClean="0"/>
              <a:t>USE Action Learning </a:t>
            </a:r>
            <a:r>
              <a:rPr lang="en-GB" dirty="0" smtClean="0"/>
              <a:t>Programs to fix</a:t>
            </a:r>
            <a:endParaRPr lang="en-GB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55042A-B40B-6E4D-98CC-7D378A54F42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6" name="Tijdelijke aanduiding voor inhoud 5" descr="learning process AB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0" r="10300"/>
          <a:stretch>
            <a:fillRect/>
          </a:stretch>
        </p:blipFill>
        <p:spPr>
          <a:xfrm rot="16200000">
            <a:off x="6517516" y="2059548"/>
            <a:ext cx="2232248" cy="3386976"/>
          </a:xfrm>
          <a:prstGeom prst="rect">
            <a:avLst/>
          </a:prstGeom>
          <a:noFill/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50426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Action Learning Program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en-GB" sz="2800" dirty="0" smtClean="0"/>
              <a:t>Team</a:t>
            </a:r>
          </a:p>
          <a:p>
            <a:r>
              <a:rPr lang="en-GB" sz="2800" dirty="0" smtClean="0"/>
              <a:t>Agreement</a:t>
            </a:r>
          </a:p>
          <a:p>
            <a:r>
              <a:rPr lang="en-GB" sz="2800" dirty="0" smtClean="0"/>
              <a:t>Responsibility</a:t>
            </a:r>
          </a:p>
          <a:p>
            <a:r>
              <a:rPr lang="en-GB" sz="2800" dirty="0" smtClean="0"/>
              <a:t>Learn from each other</a:t>
            </a:r>
          </a:p>
          <a:p>
            <a:r>
              <a:rPr lang="en-GB" sz="2800" dirty="0" smtClean="0"/>
              <a:t>Decide what to learn</a:t>
            </a:r>
          </a:p>
          <a:p>
            <a:r>
              <a:rPr lang="en-GB" sz="2800" dirty="0" smtClean="0"/>
              <a:t>Learning agenda</a:t>
            </a:r>
          </a:p>
          <a:p>
            <a:pPr lvl="1"/>
            <a:r>
              <a:rPr lang="en-GB" sz="2400" dirty="0" smtClean="0"/>
              <a:t>Training</a:t>
            </a:r>
          </a:p>
          <a:p>
            <a:pPr lvl="1"/>
            <a:r>
              <a:rPr lang="en-GB" sz="2400" dirty="0" smtClean="0"/>
              <a:t>Book</a:t>
            </a:r>
          </a:p>
          <a:p>
            <a:pPr lvl="1"/>
            <a:r>
              <a:rPr lang="en-GB" sz="2400" dirty="0" smtClean="0"/>
              <a:t>Dialog</a:t>
            </a:r>
          </a:p>
          <a:p>
            <a:r>
              <a:rPr lang="en-GB" sz="2800" dirty="0" smtClean="0"/>
              <a:t>Transfer </a:t>
            </a:r>
            <a:r>
              <a:rPr lang="en-GB" sz="2800" dirty="0" smtClean="0"/>
              <a:t>plan, transfer to day to day work (project)</a:t>
            </a:r>
            <a:endParaRPr lang="en-GB" sz="2800" dirty="0" smtClean="0"/>
          </a:p>
          <a:p>
            <a:endParaRPr lang="en-GB" sz="28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55042A-B40B-6E4D-98CC-7D378A54F42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24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336704" cy="740030"/>
          </a:xfrm>
        </p:spPr>
        <p:txBody>
          <a:bodyPr/>
          <a:lstStyle/>
          <a:p>
            <a:r>
              <a:rPr lang="en-GB" dirty="0" smtClean="0"/>
              <a:t>Where can we learn in Projects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Project improvement sessions</a:t>
            </a:r>
          </a:p>
          <a:p>
            <a:pPr marL="0" indent="0">
              <a:buNone/>
            </a:pPr>
            <a:r>
              <a:rPr lang="en-GB" b="1" dirty="0" smtClean="0"/>
              <a:t>Project Steering Group</a:t>
            </a:r>
          </a:p>
          <a:p>
            <a:pPr lvl="1"/>
            <a:r>
              <a:rPr lang="en-GB" dirty="0" smtClean="0"/>
              <a:t>Use learning cycle of KOLB</a:t>
            </a:r>
          </a:p>
          <a:p>
            <a:pPr lvl="1"/>
            <a:r>
              <a:rPr lang="en-GB" dirty="0" smtClean="0"/>
              <a:t>Reflect</a:t>
            </a:r>
          </a:p>
          <a:p>
            <a:pPr lvl="2"/>
            <a:r>
              <a:rPr lang="en-GB" dirty="0" smtClean="0"/>
              <a:t>What are we doing?</a:t>
            </a:r>
          </a:p>
          <a:p>
            <a:pPr lvl="1"/>
            <a:r>
              <a:rPr lang="en-GB" dirty="0" smtClean="0"/>
              <a:t>Think</a:t>
            </a:r>
          </a:p>
          <a:p>
            <a:pPr lvl="2"/>
            <a:r>
              <a:rPr lang="en-GB" dirty="0" smtClean="0"/>
              <a:t>What can we do about this?</a:t>
            </a:r>
          </a:p>
          <a:p>
            <a:pPr lvl="1"/>
            <a:r>
              <a:rPr lang="en-GB" dirty="0" smtClean="0"/>
              <a:t>Decide</a:t>
            </a:r>
          </a:p>
          <a:p>
            <a:pPr lvl="2"/>
            <a:r>
              <a:rPr lang="en-GB" dirty="0" smtClean="0"/>
              <a:t>What are we going to do tomorrow</a:t>
            </a:r>
          </a:p>
          <a:p>
            <a:pPr lvl="1"/>
            <a:r>
              <a:rPr lang="en-GB" dirty="0" smtClean="0"/>
              <a:t>Do</a:t>
            </a:r>
          </a:p>
          <a:p>
            <a:pPr lvl="2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55042A-B40B-6E4D-98CC-7D378A54F42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5" name="Afbeelding 4" descr="Learning Cycle plus your rol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6329" y="1484784"/>
            <a:ext cx="2331061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Gelijkbenige driehoek 5"/>
          <p:cNvSpPr/>
          <p:nvPr/>
        </p:nvSpPr>
        <p:spPr>
          <a:xfrm>
            <a:off x="6444208" y="4221088"/>
            <a:ext cx="1368152" cy="1872208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kstvak 6"/>
          <p:cNvSpPr txBox="1"/>
          <p:nvPr/>
        </p:nvSpPr>
        <p:spPr>
          <a:xfrm>
            <a:off x="7740352" y="4420850"/>
            <a:ext cx="194421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Customer</a:t>
            </a:r>
          </a:p>
          <a:p>
            <a:endParaRPr lang="en-GB" sz="1400" dirty="0" smtClean="0"/>
          </a:p>
          <a:p>
            <a:r>
              <a:rPr lang="en-GB" sz="1400" dirty="0" smtClean="0"/>
              <a:t>Steering Group</a:t>
            </a:r>
          </a:p>
          <a:p>
            <a:endParaRPr lang="en-GB" sz="1400" dirty="0"/>
          </a:p>
          <a:p>
            <a:r>
              <a:rPr lang="en-GB" sz="1400" dirty="0" smtClean="0"/>
              <a:t>Project Manager</a:t>
            </a:r>
          </a:p>
          <a:p>
            <a:endParaRPr lang="en-GB" sz="1400" dirty="0"/>
          </a:p>
          <a:p>
            <a:r>
              <a:rPr lang="en-GB" sz="1400" dirty="0" smtClean="0"/>
              <a:t>Project Team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9872958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336704" cy="740030"/>
          </a:xfrm>
        </p:spPr>
        <p:txBody>
          <a:bodyPr/>
          <a:lstStyle/>
          <a:p>
            <a:r>
              <a:rPr lang="en-GB" dirty="0" smtClean="0"/>
              <a:t>Where can we learn in Projects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Project Closure</a:t>
            </a:r>
          </a:p>
          <a:p>
            <a:pPr lvl="1"/>
            <a:r>
              <a:rPr lang="en-GB" dirty="0" smtClean="0"/>
              <a:t>With all stakeholders</a:t>
            </a:r>
          </a:p>
          <a:p>
            <a:pPr lvl="1"/>
            <a:r>
              <a:rPr lang="en-GB" dirty="0" smtClean="0"/>
              <a:t>Follow KOLB</a:t>
            </a:r>
          </a:p>
          <a:p>
            <a:pPr lvl="1"/>
            <a:r>
              <a:rPr lang="en-GB" dirty="0" smtClean="0"/>
              <a:t>Using PARBO</a:t>
            </a:r>
          </a:p>
          <a:p>
            <a:pPr lvl="1"/>
            <a:r>
              <a:rPr lang="en-GB" dirty="0" smtClean="0"/>
              <a:t>Take your time</a:t>
            </a:r>
          </a:p>
          <a:p>
            <a:pPr lvl="1"/>
            <a:r>
              <a:rPr lang="en-GB" dirty="0" smtClean="0"/>
              <a:t>Document, share</a:t>
            </a:r>
            <a:endParaRPr lang="en-GB" dirty="0" smtClean="0"/>
          </a:p>
          <a:p>
            <a:pPr lvl="1"/>
            <a:r>
              <a:rPr lang="en-GB" dirty="0" smtClean="0"/>
              <a:t>And DECIDE</a:t>
            </a:r>
          </a:p>
          <a:p>
            <a:pPr lvl="2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55042A-B40B-6E4D-98CC-7D378A54F42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5" name="Afbeelding 4" descr="Learning Cycle plus your rol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484784"/>
            <a:ext cx="1859166" cy="22398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Tijdelijke aanduiding voor inhoud 5" descr="learning process AB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0" r="10300"/>
          <a:stretch>
            <a:fillRect/>
          </a:stretch>
        </p:blipFill>
        <p:spPr>
          <a:xfrm rot="16200000">
            <a:off x="6047002" y="3317225"/>
            <a:ext cx="1805125" cy="2738904"/>
          </a:xfrm>
          <a:prstGeom prst="rect">
            <a:avLst/>
          </a:prstGeom>
          <a:noFill/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35242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this?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55042A-B40B-6E4D-98CC-7D378A54F42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" y="1461988"/>
            <a:ext cx="7378700" cy="45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6014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336704" cy="740030"/>
          </a:xfrm>
        </p:spPr>
        <p:txBody>
          <a:bodyPr/>
          <a:lstStyle/>
          <a:p>
            <a:r>
              <a:rPr lang="en-GB" dirty="0" smtClean="0"/>
              <a:t>Case 1 – Electricity Company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Project </a:t>
            </a:r>
            <a:r>
              <a:rPr lang="en-GB" b="1" dirty="0" err="1" smtClean="0"/>
              <a:t>Startup</a:t>
            </a:r>
            <a:r>
              <a:rPr lang="en-GB" b="1" dirty="0" smtClean="0"/>
              <a:t> </a:t>
            </a:r>
            <a:r>
              <a:rPr lang="en-GB" dirty="0" smtClean="0"/>
              <a:t>with Project Management SIM</a:t>
            </a:r>
            <a:endParaRPr lang="en-GB" dirty="0"/>
          </a:p>
          <a:p>
            <a:pPr>
              <a:buFontTx/>
              <a:buChar char="-"/>
            </a:pPr>
            <a:r>
              <a:rPr lang="en-GB" dirty="0" smtClean="0"/>
              <a:t>With all project roles</a:t>
            </a:r>
          </a:p>
          <a:p>
            <a:pPr>
              <a:buFontTx/>
              <a:buChar char="-"/>
            </a:pPr>
            <a:r>
              <a:rPr lang="en-GB" dirty="0" smtClean="0"/>
              <a:t>Explore ‘How are we going to do this?’</a:t>
            </a:r>
          </a:p>
          <a:p>
            <a:pPr>
              <a:buFontTx/>
              <a:buChar char="-"/>
            </a:pPr>
            <a:r>
              <a:rPr lang="en-GB" dirty="0" smtClean="0"/>
              <a:t>Document outcomes, agreement</a:t>
            </a:r>
          </a:p>
          <a:p>
            <a:pPr>
              <a:buFontTx/>
              <a:buChar char="-"/>
            </a:pPr>
            <a:r>
              <a:rPr lang="en-GB" dirty="0" smtClean="0"/>
              <a:t>Share key success factors</a:t>
            </a:r>
          </a:p>
          <a:p>
            <a:pPr>
              <a:buFontTx/>
              <a:buChar char="-"/>
            </a:pPr>
            <a:r>
              <a:rPr lang="en-GB" dirty="0" smtClean="0"/>
              <a:t>Outcomes:</a:t>
            </a:r>
          </a:p>
          <a:p>
            <a:pPr lvl="1">
              <a:buFontTx/>
              <a:buChar char="-"/>
            </a:pPr>
            <a:r>
              <a:rPr lang="en-GB" dirty="0" smtClean="0"/>
              <a:t>Reference for reflection, open dialog</a:t>
            </a:r>
          </a:p>
          <a:p>
            <a:pPr lvl="1">
              <a:buFontTx/>
              <a:buChar char="-"/>
            </a:pPr>
            <a:r>
              <a:rPr lang="en-GB" dirty="0" smtClean="0"/>
              <a:t>Clear roles and processes</a:t>
            </a:r>
          </a:p>
          <a:p>
            <a:pPr lvl="1">
              <a:buFontTx/>
              <a:buChar char="-"/>
            </a:pPr>
            <a:endParaRPr lang="en-GB" dirty="0" smtClean="0"/>
          </a:p>
          <a:p>
            <a:pPr lvl="2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55042A-B40B-6E4D-98CC-7D378A54F42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635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336704" cy="740030"/>
          </a:xfrm>
        </p:spPr>
        <p:txBody>
          <a:bodyPr/>
          <a:lstStyle/>
          <a:p>
            <a:r>
              <a:rPr lang="en-GB" dirty="0" smtClean="0"/>
              <a:t>Case 2 – Oil Storage Company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79301"/>
            <a:ext cx="8363272" cy="4525963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Project Improvement</a:t>
            </a:r>
            <a:endParaRPr lang="en-GB" dirty="0"/>
          </a:p>
          <a:p>
            <a:pPr>
              <a:buFontTx/>
              <a:buChar char="-"/>
            </a:pPr>
            <a:r>
              <a:rPr lang="en-GB" dirty="0" smtClean="0"/>
              <a:t>New project : €50M, Assessment -&gt; poor outcomes on</a:t>
            </a:r>
          </a:p>
          <a:p>
            <a:pPr lvl="1">
              <a:buFontTx/>
              <a:buChar char="-"/>
            </a:pPr>
            <a:r>
              <a:rPr lang="en-GB" dirty="0" smtClean="0"/>
              <a:t>Requirements management, Proactivity, Controlling, reporting, informing</a:t>
            </a:r>
          </a:p>
          <a:p>
            <a:pPr>
              <a:buFontTx/>
              <a:buChar char="-"/>
            </a:pPr>
            <a:r>
              <a:rPr lang="en-GB" dirty="0" smtClean="0"/>
              <a:t>Execute Simulation and found solutions to avoid Risks</a:t>
            </a:r>
          </a:p>
          <a:p>
            <a:pPr>
              <a:buFontTx/>
              <a:buChar char="-"/>
            </a:pPr>
            <a:r>
              <a:rPr lang="en-GB" dirty="0" smtClean="0"/>
              <a:t>Outcomes:</a:t>
            </a:r>
          </a:p>
          <a:p>
            <a:pPr lvl="1">
              <a:buFontTx/>
              <a:buChar char="-"/>
            </a:pPr>
            <a:r>
              <a:rPr lang="en-GB" dirty="0" smtClean="0"/>
              <a:t>List of improvements, Action Learning 40hours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55042A-B40B-6E4D-98CC-7D378A54F42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465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336704" cy="740030"/>
          </a:xfrm>
        </p:spPr>
        <p:txBody>
          <a:bodyPr/>
          <a:lstStyle/>
          <a:p>
            <a:r>
              <a:rPr lang="en-GB" dirty="0" smtClean="0"/>
              <a:t>Case 3 – Hospital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Project Steering Committee</a:t>
            </a:r>
          </a:p>
          <a:p>
            <a:pPr>
              <a:buFontTx/>
              <a:buChar char="-"/>
            </a:pPr>
            <a:r>
              <a:rPr lang="en-GB" dirty="0" smtClean="0"/>
              <a:t>Large Rebuild Project, with 3 suppliers</a:t>
            </a:r>
          </a:p>
          <a:p>
            <a:pPr>
              <a:buFontTx/>
              <a:buChar char="-"/>
            </a:pPr>
            <a:r>
              <a:rPr lang="en-GB" dirty="0" smtClean="0"/>
              <a:t>Problem &gt; communication</a:t>
            </a:r>
          </a:p>
          <a:p>
            <a:pPr>
              <a:buFontTx/>
              <a:buChar char="-"/>
            </a:pPr>
            <a:r>
              <a:rPr lang="en-GB" dirty="0" smtClean="0"/>
              <a:t>Risk &gt; costs, result, miscommunications</a:t>
            </a:r>
          </a:p>
          <a:p>
            <a:pPr>
              <a:buFontTx/>
              <a:buChar char="-"/>
            </a:pPr>
            <a:r>
              <a:rPr lang="en-GB" dirty="0" smtClean="0"/>
              <a:t>PM </a:t>
            </a:r>
            <a:r>
              <a:rPr lang="en-GB" dirty="0" err="1" smtClean="0"/>
              <a:t>Sim</a:t>
            </a:r>
            <a:r>
              <a:rPr lang="en-GB" dirty="0" smtClean="0"/>
              <a:t> with 3 parties</a:t>
            </a:r>
          </a:p>
          <a:p>
            <a:pPr lvl="1">
              <a:buFontTx/>
              <a:buChar char="-"/>
            </a:pPr>
            <a:r>
              <a:rPr lang="en-GB" dirty="0" smtClean="0"/>
              <a:t>Team work, agree on how to solve issues</a:t>
            </a:r>
          </a:p>
          <a:p>
            <a:pPr>
              <a:buFontTx/>
              <a:buChar char="-"/>
            </a:pPr>
            <a:r>
              <a:rPr lang="en-GB" dirty="0" smtClean="0"/>
              <a:t>Outcomes:</a:t>
            </a:r>
          </a:p>
          <a:p>
            <a:pPr lvl="1">
              <a:buFontTx/>
              <a:buChar char="-"/>
            </a:pPr>
            <a:r>
              <a:rPr lang="en-GB" dirty="0" smtClean="0"/>
              <a:t>First team that worked this way</a:t>
            </a:r>
          </a:p>
          <a:p>
            <a:pPr lvl="1">
              <a:buFontTx/>
              <a:buChar char="-"/>
            </a:pPr>
            <a:r>
              <a:rPr lang="en-GB" dirty="0" smtClean="0"/>
              <a:t>Better understanding</a:t>
            </a:r>
            <a:endParaRPr lang="en-GB" dirty="0"/>
          </a:p>
          <a:p>
            <a:pPr lvl="1">
              <a:buFontTx/>
              <a:buChar char="-"/>
            </a:pPr>
            <a:endParaRPr lang="en-GB" dirty="0" smtClean="0"/>
          </a:p>
          <a:p>
            <a:pPr lvl="1"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55042A-B40B-6E4D-98CC-7D378A54F42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7654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336704" cy="740030"/>
          </a:xfrm>
        </p:spPr>
        <p:txBody>
          <a:bodyPr/>
          <a:lstStyle/>
          <a:p>
            <a:r>
              <a:rPr lang="en-GB" dirty="0" smtClean="0"/>
              <a:t>Tips for better Projects by Learning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07293"/>
            <a:ext cx="8229600" cy="4525963"/>
          </a:xfrm>
        </p:spPr>
        <p:txBody>
          <a:bodyPr/>
          <a:lstStyle/>
          <a:p>
            <a:pPr marL="971550" lvl="1" indent="-514350">
              <a:buAutoNum type="arabicPeriod"/>
            </a:pPr>
            <a:r>
              <a:rPr lang="en-GB" dirty="0" smtClean="0"/>
              <a:t>PLAN learning moments as part of project</a:t>
            </a:r>
          </a:p>
          <a:p>
            <a:pPr marL="971550" lvl="1" indent="-514350">
              <a:buAutoNum type="arabicPeriod"/>
            </a:pPr>
            <a:r>
              <a:rPr lang="en-GB" dirty="0" smtClean="0"/>
              <a:t>Work with all roles within project</a:t>
            </a:r>
          </a:p>
          <a:p>
            <a:pPr marL="971550" lvl="1" indent="-514350">
              <a:buFont typeface="Arial" charset="0"/>
              <a:buAutoNum type="arabicPeriod"/>
            </a:pPr>
            <a:r>
              <a:rPr lang="en-GB" dirty="0"/>
              <a:t>Apply professional reflection</a:t>
            </a:r>
          </a:p>
          <a:p>
            <a:pPr marL="971550" lvl="1" indent="-514350">
              <a:buAutoNum type="arabicPeriod"/>
            </a:pPr>
            <a:r>
              <a:rPr lang="en-GB" dirty="0" smtClean="0"/>
              <a:t>Don’t accept making mistakes</a:t>
            </a:r>
          </a:p>
          <a:p>
            <a:pPr marL="971550" lvl="1" indent="-514350">
              <a:buAutoNum type="arabicPeriod"/>
            </a:pPr>
            <a:r>
              <a:rPr lang="en-GB" dirty="0" smtClean="0"/>
              <a:t>Re-use what went well</a:t>
            </a:r>
          </a:p>
          <a:p>
            <a:pPr marL="971550" lvl="1" indent="-514350">
              <a:buAutoNum type="arabicPeriod"/>
            </a:pPr>
            <a:r>
              <a:rPr lang="en-GB" dirty="0" smtClean="0"/>
              <a:t>Be honest to yourself</a:t>
            </a:r>
          </a:p>
          <a:p>
            <a:pPr marL="971550" lvl="1" indent="-514350">
              <a:buAutoNum type="arabicPeriod"/>
            </a:pPr>
            <a:r>
              <a:rPr lang="en-GB" dirty="0" smtClean="0"/>
              <a:t>Complacency will lead to gridlock</a:t>
            </a:r>
          </a:p>
          <a:p>
            <a:pPr marL="971550" lvl="1" indent="-514350">
              <a:buAutoNum type="arabicPeriod"/>
            </a:pPr>
            <a:r>
              <a:rPr lang="en-GB" dirty="0" smtClean="0"/>
              <a:t>Dare to give feedback (positive and negative)</a:t>
            </a:r>
          </a:p>
          <a:p>
            <a:pPr marL="971550" lvl="1" indent="-514350">
              <a:buAutoNum type="arabicPeriod"/>
            </a:pPr>
            <a:r>
              <a:rPr lang="en-GB" dirty="0" smtClean="0"/>
              <a:t>Learn to learn </a:t>
            </a:r>
            <a:endParaRPr lang="en-GB" dirty="0" smtClean="0"/>
          </a:p>
          <a:p>
            <a:pPr marL="971550" lvl="1" indent="-514350">
              <a:buAutoNum type="arabicPeriod"/>
            </a:pPr>
            <a:r>
              <a:rPr lang="en-GB" dirty="0" smtClean="0"/>
              <a:t>Learn as a WHOLE team</a:t>
            </a:r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55042A-B40B-6E4D-98CC-7D378A54F42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315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55042A-B40B-6E4D-98CC-7D378A54F42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Rechthoek 4"/>
          <p:cNvSpPr/>
          <p:nvPr/>
        </p:nvSpPr>
        <p:spPr>
          <a:xfrm>
            <a:off x="1547664" y="1772816"/>
            <a:ext cx="61206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3200" dirty="0"/>
              <a:t>Thanks</a:t>
            </a:r>
          </a:p>
          <a:p>
            <a:pPr marL="0" indent="0">
              <a:buNone/>
            </a:pPr>
            <a:endParaRPr lang="en-GB" sz="3200" dirty="0"/>
          </a:p>
          <a:p>
            <a:pPr marL="0" indent="0" algn="r">
              <a:buNone/>
            </a:pPr>
            <a:r>
              <a:rPr lang="en-GB" sz="3200" dirty="0"/>
              <a:t>Jan Schilt</a:t>
            </a:r>
          </a:p>
          <a:p>
            <a:pPr marL="0" indent="0" algn="r">
              <a:buNone/>
            </a:pPr>
            <a:r>
              <a:rPr lang="en-GB" sz="3200" dirty="0"/>
              <a:t>CEO </a:t>
            </a:r>
            <a:r>
              <a:rPr lang="en-GB" sz="3200" dirty="0" err="1"/>
              <a:t>GamingWorks</a:t>
            </a:r>
            <a:endParaRPr lang="en-GB" sz="3200" dirty="0"/>
          </a:p>
          <a:p>
            <a:pPr marL="0" indent="0" algn="r">
              <a:buNone/>
            </a:pPr>
            <a:r>
              <a:rPr lang="en-GB" sz="3200" dirty="0">
                <a:hlinkClick r:id="rId2"/>
              </a:rPr>
              <a:t>www.gamingworks.nl</a:t>
            </a:r>
            <a:endParaRPr lang="en-GB" sz="3200" dirty="0"/>
          </a:p>
          <a:p>
            <a:pPr marL="0" indent="0" algn="r">
              <a:buNone/>
            </a:pPr>
            <a:r>
              <a:rPr lang="en-GB" sz="3200" dirty="0">
                <a:hlinkClick r:id="rId3"/>
              </a:rPr>
              <a:t>j.schilt@gamingworks.nl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978522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336704" cy="740030"/>
          </a:xfrm>
        </p:spPr>
        <p:txBody>
          <a:bodyPr/>
          <a:lstStyle/>
          <a:p>
            <a:r>
              <a:rPr lang="nl-NL" dirty="0" err="1" smtClean="0"/>
              <a:t>This</a:t>
            </a:r>
            <a:r>
              <a:rPr lang="nl-NL" dirty="0" smtClean="0"/>
              <a:t> is </a:t>
            </a:r>
            <a:r>
              <a:rPr lang="nl-NL" dirty="0" err="1" smtClean="0"/>
              <a:t>what</a:t>
            </a:r>
            <a:r>
              <a:rPr lang="nl-NL" dirty="0" smtClean="0"/>
              <a:t> I </a:t>
            </a:r>
            <a:r>
              <a:rPr lang="nl-NL" dirty="0" err="1" smtClean="0"/>
              <a:t>hear</a:t>
            </a:r>
            <a:r>
              <a:rPr lang="nl-NL" dirty="0" smtClean="0"/>
              <a:t> </a:t>
            </a:r>
            <a:r>
              <a:rPr lang="nl-NL" dirty="0" err="1" smtClean="0"/>
              <a:t>all</a:t>
            </a:r>
            <a:r>
              <a:rPr lang="nl-NL" dirty="0" smtClean="0"/>
              <a:t> the time..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“This is typically our way of doing projects….”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“Yes, our projects are always out of time, budget and scope…”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“It doesn’t matter, this is our culture…”</a:t>
            </a:r>
            <a:endParaRPr lang="en-US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55042A-B40B-6E4D-98CC-7D378A54F42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02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this morning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55042A-B40B-6E4D-98CC-7D378A54F42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" name="Picture 20" descr="LDDScreenShot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79"/>
            <a:ext cx="9073008" cy="5956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792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55042A-B40B-6E4D-98CC-7D378A54F42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" y="1461988"/>
            <a:ext cx="7378700" cy="45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845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7704" y="188640"/>
            <a:ext cx="6912768" cy="740030"/>
          </a:xfrm>
        </p:spPr>
        <p:txBody>
          <a:bodyPr/>
          <a:lstStyle/>
          <a:p>
            <a:r>
              <a:rPr lang="nl-NL" dirty="0" smtClean="0"/>
              <a:t>We are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learning</a:t>
            </a:r>
            <a:r>
              <a:rPr lang="nl-NL" dirty="0" smtClean="0"/>
              <a:t> </a:t>
            </a:r>
            <a:r>
              <a:rPr lang="nl-NL" dirty="0" err="1" smtClean="0"/>
              <a:t>from</a:t>
            </a:r>
            <a:r>
              <a:rPr lang="nl-NL" dirty="0" smtClean="0"/>
              <a:t> </a:t>
            </a:r>
            <a:r>
              <a:rPr lang="nl-NL" dirty="0" err="1" smtClean="0"/>
              <a:t>our</a:t>
            </a:r>
            <a:r>
              <a:rPr lang="nl-NL" dirty="0" smtClean="0"/>
              <a:t> </a:t>
            </a:r>
            <a:r>
              <a:rPr lang="nl-NL" dirty="0" err="1" smtClean="0"/>
              <a:t>mistakes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We are not learning from our mistakes</a:t>
            </a:r>
          </a:p>
          <a:p>
            <a:pPr>
              <a:buFontTx/>
              <a:buChar char="-"/>
            </a:pPr>
            <a:r>
              <a:rPr lang="en-US" dirty="0" smtClean="0"/>
              <a:t>We do not give our selves time to reflect, think and decide</a:t>
            </a:r>
          </a:p>
          <a:p>
            <a:pPr>
              <a:buFontTx/>
              <a:buChar char="-"/>
            </a:pPr>
            <a:r>
              <a:rPr lang="en-US" dirty="0" smtClean="0"/>
              <a:t>We are not punished enough when we make mistakes</a:t>
            </a:r>
          </a:p>
          <a:p>
            <a:pPr>
              <a:buFontTx/>
              <a:buChar char="-"/>
            </a:pPr>
            <a:r>
              <a:rPr lang="en-US" dirty="0" smtClean="0"/>
              <a:t>We accept the way we are doing</a:t>
            </a:r>
          </a:p>
          <a:p>
            <a:pPr>
              <a:buFontTx/>
              <a:buChar char="-"/>
            </a:pPr>
            <a:r>
              <a:rPr lang="en-US" dirty="0" smtClean="0"/>
              <a:t>We are losing money, image and credits  </a:t>
            </a:r>
            <a:endParaRPr lang="en-US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55042A-B40B-6E4D-98CC-7D378A54F42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385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336704" cy="740030"/>
          </a:xfrm>
        </p:spPr>
        <p:txBody>
          <a:bodyPr/>
          <a:lstStyle/>
          <a:p>
            <a:r>
              <a:rPr lang="nl-NL" dirty="0" err="1" smtClean="0"/>
              <a:t>About</a:t>
            </a:r>
            <a:r>
              <a:rPr lang="nl-NL" dirty="0" smtClean="0"/>
              <a:t> Learning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Learning is solving problems</a:t>
            </a:r>
          </a:p>
          <a:p>
            <a:r>
              <a:rPr lang="en-US" dirty="0" smtClean="0"/>
              <a:t>Learning is about transferring what we have learned to a new context</a:t>
            </a:r>
          </a:p>
          <a:p>
            <a:r>
              <a:rPr lang="en-US" dirty="0" smtClean="0"/>
              <a:t>Learning is changing behaviors</a:t>
            </a:r>
          </a:p>
          <a:p>
            <a:r>
              <a:rPr lang="en-US" dirty="0" smtClean="0"/>
              <a:t>Learning must be challenging</a:t>
            </a:r>
          </a:p>
          <a:p>
            <a:r>
              <a:rPr lang="en-US" dirty="0"/>
              <a:t>Learning must be useful</a:t>
            </a:r>
          </a:p>
          <a:p>
            <a:r>
              <a:rPr lang="en-US" dirty="0"/>
              <a:t>Learning must be a cheap as possible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55042A-B40B-6E4D-98CC-7D378A54F42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267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7704" y="188640"/>
            <a:ext cx="6912768" cy="740030"/>
          </a:xfrm>
        </p:spPr>
        <p:txBody>
          <a:bodyPr/>
          <a:lstStyle/>
          <a:p>
            <a:r>
              <a:rPr lang="nl-NL" dirty="0" err="1" smtClean="0"/>
              <a:t>About</a:t>
            </a:r>
            <a:r>
              <a:rPr lang="nl-NL" dirty="0" smtClean="0"/>
              <a:t> Learning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KOLB</a:t>
            </a:r>
          </a:p>
          <a:p>
            <a:pPr>
              <a:buFontTx/>
              <a:buChar char="-"/>
            </a:pPr>
            <a:r>
              <a:rPr lang="en-US" dirty="0" smtClean="0"/>
              <a:t>The Learning Process</a:t>
            </a:r>
          </a:p>
          <a:p>
            <a:pPr>
              <a:buFontTx/>
              <a:buChar char="-"/>
            </a:pPr>
            <a:r>
              <a:rPr lang="en-US" dirty="0" smtClean="0"/>
              <a:t>Guidance</a:t>
            </a:r>
          </a:p>
          <a:p>
            <a:pPr>
              <a:buFontTx/>
              <a:buChar char="-"/>
            </a:pPr>
            <a:r>
              <a:rPr lang="en-US" dirty="0" smtClean="0"/>
              <a:t>Learning styles</a:t>
            </a:r>
          </a:p>
          <a:p>
            <a:pPr lvl="1">
              <a:buFontTx/>
              <a:buChar char="-"/>
            </a:pPr>
            <a:r>
              <a:rPr lang="en-US" dirty="0" smtClean="0"/>
              <a:t>Doing	&gt; experimenting, solve problems by trying</a:t>
            </a:r>
          </a:p>
          <a:p>
            <a:pPr lvl="1">
              <a:buFontTx/>
              <a:buChar char="-"/>
            </a:pPr>
            <a:r>
              <a:rPr lang="en-US" dirty="0" smtClean="0"/>
              <a:t>Reflect	&gt; observe others, think first</a:t>
            </a:r>
          </a:p>
          <a:p>
            <a:pPr lvl="1">
              <a:buFontTx/>
              <a:buChar char="-"/>
            </a:pPr>
            <a:r>
              <a:rPr lang="en-US" dirty="0" smtClean="0"/>
              <a:t>Think	&gt; </a:t>
            </a:r>
            <a:r>
              <a:rPr lang="en-US" dirty="0"/>
              <a:t>l</a:t>
            </a:r>
            <a:r>
              <a:rPr lang="en-US" dirty="0" smtClean="0"/>
              <a:t>ogical thinker, reading, understand</a:t>
            </a:r>
          </a:p>
          <a:p>
            <a:pPr lvl="1">
              <a:buFontTx/>
              <a:buChar char="-"/>
            </a:pPr>
            <a:r>
              <a:rPr lang="en-US" dirty="0" smtClean="0"/>
              <a:t>Decide	&gt; planner, technical issues, </a:t>
            </a:r>
          </a:p>
          <a:p>
            <a:pPr lvl="1">
              <a:buFontTx/>
              <a:buChar char="-"/>
            </a:pPr>
            <a:endParaRPr lang="en-US" dirty="0" smtClean="0"/>
          </a:p>
          <a:p>
            <a:pPr lvl="1">
              <a:buFontTx/>
              <a:buChar char="-"/>
            </a:pPr>
            <a:endParaRPr lang="en-US" dirty="0" smtClean="0"/>
          </a:p>
          <a:p>
            <a:pPr lvl="1">
              <a:buFontTx/>
              <a:buChar char="-"/>
            </a:pPr>
            <a:endParaRPr lang="en-US" dirty="0" smtClean="0"/>
          </a:p>
          <a:p>
            <a:pPr lvl="1"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55042A-B40B-6E4D-98CC-7D378A54F42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4" name="Afbeelding 3" descr="Learning Cycle plus your rol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052736"/>
            <a:ext cx="2592288" cy="31230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01035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from this morning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REFLECTION : Fail Factors</a:t>
            </a:r>
          </a:p>
          <a:p>
            <a:pPr>
              <a:buFontTx/>
              <a:buChar char="-"/>
            </a:pPr>
            <a:r>
              <a:rPr lang="en-GB" dirty="0" smtClean="0"/>
              <a:t>Poor project </a:t>
            </a:r>
            <a:r>
              <a:rPr lang="en-GB" dirty="0" err="1" smtClean="0"/>
              <a:t>startup</a:t>
            </a:r>
            <a:endParaRPr lang="en-GB" dirty="0" smtClean="0"/>
          </a:p>
          <a:p>
            <a:pPr lvl="1">
              <a:buFontTx/>
              <a:buChar char="-"/>
            </a:pPr>
            <a:r>
              <a:rPr lang="en-GB" dirty="0" smtClean="0"/>
              <a:t>Roles, responsibilities, processes</a:t>
            </a:r>
          </a:p>
          <a:p>
            <a:pPr>
              <a:buFontTx/>
              <a:buChar char="-"/>
            </a:pPr>
            <a:r>
              <a:rPr lang="en-GB" dirty="0" smtClean="0"/>
              <a:t>Lack of instruments to control/steer own work</a:t>
            </a:r>
          </a:p>
          <a:p>
            <a:pPr>
              <a:buFontTx/>
              <a:buChar char="-"/>
            </a:pPr>
            <a:r>
              <a:rPr lang="en-GB" dirty="0" smtClean="0"/>
              <a:t>Too many roles are steering </a:t>
            </a:r>
          </a:p>
          <a:p>
            <a:pPr>
              <a:buFontTx/>
              <a:buChar char="-"/>
            </a:pPr>
            <a:r>
              <a:rPr lang="en-GB" dirty="0" smtClean="0"/>
              <a:t>Lack of proactive approach</a:t>
            </a:r>
          </a:p>
          <a:p>
            <a:pPr>
              <a:buFontTx/>
              <a:buChar char="-"/>
            </a:pPr>
            <a:r>
              <a:rPr lang="en-GB" dirty="0" smtClean="0"/>
              <a:t>…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55042A-B40B-6E4D-98CC-7D378A54F42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4208" y="908720"/>
            <a:ext cx="2484162" cy="153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343155"/>
      </p:ext>
    </p:extLst>
  </p:cSld>
  <p:clrMapOvr>
    <a:masterClrMapping/>
  </p:clrMapOvr>
</p:sld>
</file>

<file path=ppt/theme/theme1.xml><?xml version="1.0" encoding="utf-8"?>
<a:theme xmlns:a="http://schemas.openxmlformats.org/drawingml/2006/main" name="GamingWorks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GamingWorks Presentation.potx</Template>
  <TotalTime>31409</TotalTime>
  <Words>780</Words>
  <Application>Microsoft Macintosh PowerPoint</Application>
  <PresentationFormat>Diavoorstelling (4:3)</PresentationFormat>
  <Paragraphs>203</Paragraphs>
  <Slides>24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25" baseType="lpstr">
      <vt:lpstr>GamingWorks Presentation</vt:lpstr>
      <vt:lpstr>PowerPoint-presentatie</vt:lpstr>
      <vt:lpstr>What is this?</vt:lpstr>
      <vt:lpstr>This is what I hear all the time..</vt:lpstr>
      <vt:lpstr>Example this morning</vt:lpstr>
      <vt:lpstr>PowerPoint-presentatie</vt:lpstr>
      <vt:lpstr>We are not learning from our mistakes</vt:lpstr>
      <vt:lpstr>About Learning</vt:lpstr>
      <vt:lpstr>About Learning</vt:lpstr>
      <vt:lpstr>Example from this morning</vt:lpstr>
      <vt:lpstr>Example from this morning</vt:lpstr>
      <vt:lpstr>Example from this morning</vt:lpstr>
      <vt:lpstr>About Learning</vt:lpstr>
      <vt:lpstr>Where can we learn in Projects</vt:lpstr>
      <vt:lpstr>Where can we learn in Projects</vt:lpstr>
      <vt:lpstr>How can we learn</vt:lpstr>
      <vt:lpstr>Where can we learn in Projects</vt:lpstr>
      <vt:lpstr>Action Learning Program</vt:lpstr>
      <vt:lpstr>Where can we learn in Projects</vt:lpstr>
      <vt:lpstr>Where can we learn in Projects</vt:lpstr>
      <vt:lpstr>Case 1 – Electricity Company</vt:lpstr>
      <vt:lpstr>Case 2 – Oil Storage Company</vt:lpstr>
      <vt:lpstr>Case 3 – Hospital</vt:lpstr>
      <vt:lpstr>Tips for better Projects by Learning</vt:lpstr>
      <vt:lpstr>PowerPoint-presentatie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Presentations</dc:title>
  <dc:creator>jan</dc:creator>
  <cp:lastModifiedBy>Jan Schilt</cp:lastModifiedBy>
  <cp:revision>115</cp:revision>
  <dcterms:created xsi:type="dcterms:W3CDTF">2012-07-02T08:39:11Z</dcterms:created>
  <dcterms:modified xsi:type="dcterms:W3CDTF">2013-05-17T10:44:03Z</dcterms:modified>
</cp:coreProperties>
</file>